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7" r:id="rId5"/>
    <p:sldId id="285" r:id="rId6"/>
    <p:sldId id="259" r:id="rId7"/>
    <p:sldId id="273" r:id="rId8"/>
    <p:sldId id="277" r:id="rId9"/>
    <p:sldId id="263" r:id="rId10"/>
    <p:sldId id="264" r:id="rId11"/>
    <p:sldId id="288" r:id="rId12"/>
    <p:sldId id="262" r:id="rId13"/>
    <p:sldId id="281" r:id="rId14"/>
    <p:sldId id="282" r:id="rId15"/>
    <p:sldId id="278" r:id="rId16"/>
    <p:sldId id="275" r:id="rId17"/>
    <p:sldId id="266" r:id="rId18"/>
    <p:sldId id="267" r:id="rId19"/>
    <p:sldId id="280" r:id="rId20"/>
    <p:sldId id="269" r:id="rId21"/>
    <p:sldId id="272" r:id="rId22"/>
    <p:sldId id="271" r:id="rId23"/>
    <p:sldId id="279" r:id="rId24"/>
    <p:sldId id="286" r:id="rId25"/>
    <p:sldId id="283" r:id="rId26"/>
    <p:sldId id="276" r:id="rId27"/>
    <p:sldId id="261" r:id="rId28"/>
    <p:sldId id="270" r:id="rId29"/>
    <p:sldId id="260" r:id="rId3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南三陸町の被災" id="{4ED450F8-5036-C540-AF99-E3D0EA18C40F}">
          <p14:sldIdLst>
            <p14:sldId id="256"/>
          </p14:sldIdLst>
        </p14:section>
        <p14:section name="志津川病院の被災，患者情報の損失" id="{FF758DF7-9B27-0646-956C-188A3E9FEBB1}">
          <p14:sldIdLst>
            <p14:sldId id="257"/>
          </p14:sldIdLst>
        </p14:section>
        <p14:section name="患者情報の収集と並行した医療行為" id="{C7D9B723-6F69-D948-BB73-7CE702A85B7A}">
          <p14:sldIdLst>
            <p14:sldId id="258"/>
            <p14:sldId id="287"/>
          </p14:sldIdLst>
        </p14:section>
        <p14:section name="高齢化地域の被災，患者情報損失の影響大" id="{2EC59AC1-6C2D-5F4E-9344-B11792F7AE57}">
          <p14:sldIdLst>
            <p14:sldId id="285"/>
            <p14:sldId id="259"/>
          </p14:sldIdLst>
        </p14:section>
        <p14:section name="災害時に診療活動が継続できるためには" id="{16F0593A-75D2-CA48-A8B7-BEC4DAFA97BF}">
          <p14:sldIdLst>
            <p14:sldId id="273"/>
          </p14:sldIdLst>
        </p14:section>
        <p14:section name="運営費という障害" id="{F0CB75C3-B72A-2D47-AB00-72EC3AC9FEC2}">
          <p14:sldIdLst>
            <p14:sldId id="277"/>
            <p14:sldId id="263"/>
          </p14:sldIdLst>
        </p14:section>
        <p14:section name="病院同士の連携が鍵" id="{8F86B459-048A-0442-8EDE-80D24F58D774}">
          <p14:sldIdLst>
            <p14:sldId id="264"/>
            <p14:sldId id="288"/>
          </p14:sldIdLst>
        </p14:section>
        <p14:section name="SSSの概要" id="{4CD49DBD-1DED-9D43-9EAB-F3075188A039}">
          <p14:sldIdLst>
            <p14:sldId id="262"/>
            <p14:sldId id="281"/>
            <p14:sldId id="282"/>
          </p14:sldIdLst>
        </p14:section>
        <p14:section name="具体的な手法，特徴" id="{1B0A3BA2-4E42-B24D-98B8-67CCC9B194AE}">
          <p14:sldIdLst>
            <p14:sldId id="278"/>
            <p14:sldId id="275"/>
          </p14:sldIdLst>
        </p14:section>
        <p14:section name="利点1　堅牢性" id="{1F6A0AB3-0178-A544-BBDD-22D6E5DA13A4}">
          <p14:sldIdLst>
            <p14:sldId id="266"/>
          </p14:sldIdLst>
        </p14:section>
        <p14:section name="利点2　セキュリティ" id="{E9586B6B-F6A1-D147-BBBA-2970A66D785C}">
          <p14:sldIdLst>
            <p14:sldId id="267"/>
          </p14:sldIdLst>
        </p14:section>
        <p14:section name="連携する上での問題点を緩和" id="{E3A1E0ED-0D7A-1445-AB7F-13D1FF4C4908}">
          <p14:sldIdLst>
            <p14:sldId id="280"/>
            <p14:sldId id="269"/>
            <p14:sldId id="272"/>
            <p14:sldId id="271"/>
            <p14:sldId id="279"/>
          </p14:sldIdLst>
        </p14:section>
        <p14:section name="結び" id="{E2248A01-6047-EA49-80EE-A883445C98EF}">
          <p14:sldIdLst>
            <p14:sldId id="286"/>
            <p14:sldId id="283"/>
            <p14:sldId id="276"/>
            <p14:sldId id="261"/>
            <p14:sldId id="270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8"/>
    <p:restoredTop sz="94669"/>
  </p:normalViewPr>
  <p:slideViewPr>
    <p:cSldViewPr snapToGrid="0" snapToObjects="1">
      <p:cViewPr>
        <p:scale>
          <a:sx n="68" d="100"/>
          <a:sy n="68" d="100"/>
        </p:scale>
        <p:origin x="188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07153795759632"/>
          <c:y val="0.162885243511228"/>
          <c:w val="0.955045086772738"/>
          <c:h val="0.75120559930008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</c:v>
                </c:pt>
              </c:strCache>
            </c:strRef>
          </c:tx>
          <c:spPr>
            <a:ln w="63500" cap="rnd">
              <a:solidFill>
                <a:schemeClr val="accent1"/>
              </a:solidFill>
              <a:prstDash val="dash"/>
              <a:round/>
            </a:ln>
            <a:effectLst>
              <a:softEdge rad="0"/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softEdge rad="0"/>
              </a:effectLst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1990.0</c:v>
                </c:pt>
                <c:pt idx="1">
                  <c:v>1995.0</c:v>
                </c:pt>
                <c:pt idx="2">
                  <c:v>2000.0</c:v>
                </c:pt>
                <c:pt idx="3">
                  <c:v>2005.0</c:v>
                </c:pt>
                <c:pt idx="4">
                  <c:v>2010.0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12.0</c:v>
                </c:pt>
                <c:pt idx="1">
                  <c:v>14.5</c:v>
                </c:pt>
                <c:pt idx="2">
                  <c:v>17.3</c:v>
                </c:pt>
                <c:pt idx="3">
                  <c:v>20.1</c:v>
                </c:pt>
                <c:pt idx="4">
                  <c:v>23.0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Iwate, Miyagi, Fukushima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1990.0</c:v>
                </c:pt>
                <c:pt idx="1">
                  <c:v>1995.0</c:v>
                </c:pt>
                <c:pt idx="2">
                  <c:v>2000.0</c:v>
                </c:pt>
                <c:pt idx="3">
                  <c:v>2005.0</c:v>
                </c:pt>
                <c:pt idx="4">
                  <c:v>2010.0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13.4</c:v>
                </c:pt>
                <c:pt idx="1">
                  <c:v>16.4</c:v>
                </c:pt>
                <c:pt idx="2">
                  <c:v>19.4</c:v>
                </c:pt>
                <c:pt idx="3">
                  <c:v>22.0</c:v>
                </c:pt>
                <c:pt idx="4">
                  <c:v>24.3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83592160"/>
        <c:axId val="-383602640"/>
      </c:lineChart>
      <c:catAx>
        <c:axId val="-38359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/>
                </a:solidFill>
                <a:latin typeface="HGPGothicE" charset="-128"/>
                <a:ea typeface="HGPGothicE" charset="-128"/>
                <a:cs typeface="HGPGothicE" charset="-128"/>
              </a:defRPr>
            </a:pPr>
            <a:endParaRPr lang="ja-JP"/>
          </a:p>
        </c:txPr>
        <c:crossAx val="-383602640"/>
        <c:crosses val="autoZero"/>
        <c:auto val="1"/>
        <c:lblAlgn val="ctr"/>
        <c:lblOffset val="100"/>
        <c:noMultiLvlLbl val="0"/>
      </c:catAx>
      <c:valAx>
        <c:axId val="-38360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/>
                </a:solidFill>
                <a:latin typeface="HGPGothicE" charset="-128"/>
                <a:ea typeface="HGPGothicE" charset="-128"/>
                <a:cs typeface="HGPGothicE" charset="-128"/>
              </a:defRPr>
            </a:pPr>
            <a:endParaRPr lang="ja-JP"/>
          </a:p>
        </c:txPr>
        <c:crossAx val="-383592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HGPGothicE" charset="-128"/>
                <a:ea typeface="HGPGothicE" charset="-128"/>
                <a:cs typeface="HGPGothicE" charset="-128"/>
              </a:defRPr>
            </a:pPr>
            <a:endParaRPr lang="ja-JP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accent2"/>
                </a:solidFill>
                <a:latin typeface="HGPGothicE" charset="-128"/>
                <a:ea typeface="HGPGothicE" charset="-128"/>
                <a:cs typeface="HGPGothicE" charset="-128"/>
              </a:defRPr>
            </a:pPr>
            <a:endParaRPr lang="ja-JP"/>
          </a:p>
        </c:txPr>
      </c:legendEntry>
      <c:layout>
        <c:manualLayout>
          <c:xMode val="edge"/>
          <c:yMode val="edge"/>
          <c:x val="0.335977504280086"/>
          <c:y val="0.690610861142357"/>
          <c:w val="0.622599474003729"/>
          <c:h val="0.07873015873015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GPGothicE" charset="-128"/>
              <a:ea typeface="HGPGothicE" charset="-128"/>
              <a:cs typeface="HGPGothicE" charset="-128"/>
            </a:defRPr>
          </a:pPr>
          <a:endParaRPr lang="ja-JP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889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88900" cap="rnd">
                <a:solidFill>
                  <a:schemeClr val="accent1">
                    <a:lumMod val="75000"/>
                  </a:schemeClr>
                </a:solidFill>
                <a:round/>
              </a:ln>
              <a:effectLst/>
            </c:spPr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88900" cap="rnd">
                <a:solidFill>
                  <a:schemeClr val="accent1">
                    <a:lumMod val="75000"/>
                  </a:schemeClr>
                </a:solidFill>
                <a:round/>
              </a:ln>
              <a:effectLst/>
            </c:spPr>
          </c:dPt>
          <c:cat>
            <c:numRef>
              <c:f>Sheet1!$A$2:$A$4</c:f>
              <c:numCache>
                <c:formatCode>General</c:formatCode>
                <c:ptCount val="3"/>
                <c:pt idx="0">
                  <c:v>2008.0</c:v>
                </c:pt>
                <c:pt idx="1">
                  <c:v>2011.0</c:v>
                </c:pt>
                <c:pt idx="2">
                  <c:v>2014.0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23.4</c:v>
                </c:pt>
                <c:pt idx="1">
                  <c:v>35.0</c:v>
                </c:pt>
                <c:pt idx="2">
                  <c:v>50.9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425516256"/>
        <c:axId val="-425646368"/>
      </c:lineChart>
      <c:catAx>
        <c:axId val="-42551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GPGothicE" charset="-128"/>
                <a:ea typeface="HGPGothicE" charset="-128"/>
                <a:cs typeface="HGPGothicE" charset="-128"/>
              </a:defRPr>
            </a:pPr>
            <a:endParaRPr lang="ja-JP"/>
          </a:p>
        </c:txPr>
        <c:crossAx val="-425646368"/>
        <c:crosses val="autoZero"/>
        <c:auto val="1"/>
        <c:lblAlgn val="ctr"/>
        <c:lblOffset val="100"/>
        <c:noMultiLvlLbl val="0"/>
      </c:catAx>
      <c:valAx>
        <c:axId val="-42564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GPGothicE" charset="-128"/>
                <a:ea typeface="HGPGothicE" charset="-128"/>
                <a:cs typeface="HGPGothicE" charset="-128"/>
              </a:defRPr>
            </a:pPr>
            <a:endParaRPr lang="ja-JP"/>
          </a:p>
        </c:txPr>
        <c:crossAx val="-425516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EDC83-712E-0F4F-90D5-75085DF8EE1E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2EAE7-7521-7F43-93B2-1E606E5269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155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435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154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80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904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596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09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11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256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520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62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40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09CCE-680A-444B-9914-3DA31A911C0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CAED6-B2E2-C946-85CB-4821CA0197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845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234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718560" y="6488668"/>
            <a:ext cx="8676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https://designacts.files.wordpress.com/2011/07/img_8833.jpg?w=584&amp;h=438</a:t>
            </a:r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115795" y="2055972"/>
            <a:ext cx="12423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dirty="0" smtClean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rPr>
              <a:t>The New </a:t>
            </a:r>
            <a:r>
              <a:rPr lang="en-US" altLang="ja-JP" sz="5400" dirty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rPr>
              <a:t>H</a:t>
            </a:r>
            <a:r>
              <a:rPr kumimoji="1" lang="en-US" altLang="ja-JP" sz="5400" dirty="0" smtClean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rPr>
              <a:t>ospital </a:t>
            </a:r>
            <a:r>
              <a:rPr lang="en-US" altLang="ja-JP" sz="5400" dirty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rPr>
              <a:t>I</a:t>
            </a:r>
            <a:r>
              <a:rPr kumimoji="1" lang="en-US" altLang="ja-JP" sz="5400" dirty="0" smtClean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rPr>
              <a:t>nformation Technology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29951" y="3528943"/>
            <a:ext cx="285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 smtClean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rPr>
              <a:t>Kenta KUSUDA</a:t>
            </a:r>
            <a:endParaRPr kumimoji="1" lang="ja-JP" altLang="en-US" sz="3200" dirty="0">
              <a:solidFill>
                <a:schemeClr val="bg1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580" y="4344125"/>
            <a:ext cx="2285615" cy="1673225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3276156" y="6017350"/>
            <a:ext cx="5639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dirty="0" smtClean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rPr>
              <a:t>Kochi University </a:t>
            </a:r>
            <a:r>
              <a:rPr lang="en-US" altLang="ja-JP" sz="3200" smtClean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rPr>
              <a:t>of Technology</a:t>
            </a:r>
            <a:endParaRPr kumimoji="1" lang="ja-JP" altLang="en-US" sz="3200" dirty="0">
              <a:solidFill>
                <a:schemeClr val="bg1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8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4" grpId="0"/>
      <p:bldP spid="5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5000"/>
                <a:lumOff val="95000"/>
              </a:schemeClr>
            </a:gs>
            <a:gs pos="100000">
              <a:schemeClr val="accent3"/>
            </a:gs>
            <a:gs pos="0">
              <a:schemeClr val="accent3"/>
            </a:gs>
            <a:gs pos="96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695950" y="6488668"/>
            <a:ext cx="693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From </a:t>
            </a:r>
            <a:r>
              <a:rPr lang="en-US" altLang="ja-JP" sz="2000" dirty="0" smtClean="0"/>
              <a:t>Ministry </a:t>
            </a:r>
            <a:r>
              <a:rPr kumimoji="1" lang="en-US" altLang="ja-JP" sz="2000" dirty="0" smtClean="0"/>
              <a:t>of Internal Affairs and Communications</a:t>
            </a:r>
            <a:endParaRPr kumimoji="1" lang="ja-JP" altLang="en-US" sz="2000" dirty="0"/>
          </a:p>
        </p:txBody>
      </p:sp>
      <p:graphicFrame>
        <p:nvGraphicFramePr>
          <p:cNvPr id="8" name="グラフ 7"/>
          <p:cNvGraphicFramePr/>
          <p:nvPr>
            <p:extLst>
              <p:ext uri="{D42A27DB-BD31-4B8C-83A1-F6EECF244321}">
                <p14:modId xmlns:p14="http://schemas.microsoft.com/office/powerpoint/2010/main" val="1788503651"/>
              </p:ext>
            </p:extLst>
          </p:nvPr>
        </p:nvGraphicFramePr>
        <p:xfrm>
          <a:off x="177730" y="1009650"/>
          <a:ext cx="12014270" cy="5479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テキスト ボックス 1"/>
          <p:cNvSpPr txBox="1"/>
          <p:nvPr/>
        </p:nvSpPr>
        <p:spPr>
          <a:xfrm>
            <a:off x="1390650" y="348675"/>
            <a:ext cx="10445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HGPGothicE" charset="-128"/>
                <a:ea typeface="HGPGothicE" charset="-128"/>
                <a:cs typeface="HGPGothicE" charset="-128"/>
              </a:rPr>
              <a:t>Changes in the spread of electronic medical record system</a:t>
            </a:r>
            <a:endParaRPr kumimoji="1" lang="ja-JP" altLang="en-US" sz="3200" dirty="0"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7730" y="391180"/>
            <a:ext cx="705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2"/>
                </a:solidFill>
                <a:latin typeface="HGPGothicE" charset="-128"/>
                <a:ea typeface="HGPGothicE" charset="-128"/>
                <a:cs typeface="HGPGothicE" charset="-128"/>
              </a:rPr>
              <a:t>％</a:t>
            </a:r>
            <a:endParaRPr kumimoji="1" lang="ja-JP" altLang="en-US" sz="2800" dirty="0">
              <a:solidFill>
                <a:schemeClr val="tx2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067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図形グループ 23"/>
          <p:cNvGrpSpPr/>
          <p:nvPr/>
        </p:nvGrpSpPr>
        <p:grpSpPr>
          <a:xfrm>
            <a:off x="397533" y="2109523"/>
            <a:ext cx="11680050" cy="2845691"/>
            <a:chOff x="348713" y="1880923"/>
            <a:chExt cx="11680050" cy="2845691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13" y="2383464"/>
              <a:ext cx="4669650" cy="1840609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113" y="2383464"/>
              <a:ext cx="4669650" cy="1840609"/>
            </a:xfrm>
            <a:prstGeom prst="rect">
              <a:avLst/>
            </a:prstGeom>
          </p:spPr>
        </p:pic>
        <p:sp>
          <p:nvSpPr>
            <p:cNvPr id="21" name="円弧 20"/>
            <p:cNvSpPr/>
            <p:nvPr/>
          </p:nvSpPr>
          <p:spPr>
            <a:xfrm>
              <a:off x="2680576" y="1880923"/>
              <a:ext cx="7010400" cy="2343150"/>
            </a:xfrm>
            <a:prstGeom prst="arc">
              <a:avLst>
                <a:gd name="adj1" fmla="val 11454939"/>
                <a:gd name="adj2" fmla="val 21071972"/>
              </a:avLst>
            </a:prstGeom>
            <a:noFill/>
            <a:ln w="889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弧 21"/>
            <p:cNvSpPr/>
            <p:nvPr/>
          </p:nvSpPr>
          <p:spPr>
            <a:xfrm rot="10800000">
              <a:off x="2909176" y="2383464"/>
              <a:ext cx="7010400" cy="2343150"/>
            </a:xfrm>
            <a:prstGeom prst="arc">
              <a:avLst>
                <a:gd name="adj1" fmla="val 11579788"/>
                <a:gd name="adj2" fmla="val 21158248"/>
              </a:avLst>
            </a:prstGeom>
            <a:ln w="889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397533" y="5393636"/>
            <a:ext cx="115355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00" dirty="0" smtClean="0">
                <a:solidFill>
                  <a:schemeClr val="tx2">
                    <a:lumMod val="75000"/>
                  </a:schemeClr>
                </a:solidFill>
              </a:rPr>
              <a:t>Remote Backup &amp; High Security</a:t>
            </a:r>
            <a:endParaRPr kumimoji="1" lang="ja-JP" altLang="en-US"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464734" y="346435"/>
            <a:ext cx="9262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0" dirty="0" smtClean="0">
                <a:solidFill>
                  <a:schemeClr val="accent1">
                    <a:lumMod val="75000"/>
                  </a:schemeClr>
                </a:solidFill>
                <a:latin typeface="HGPGothicE" charset="-128"/>
                <a:ea typeface="HGPGothicE" charset="-128"/>
                <a:cs typeface="HGPGothicE" charset="-128"/>
              </a:rPr>
              <a:t>Mutual Benefit Model</a:t>
            </a:r>
            <a:endParaRPr kumimoji="1" lang="ja-JP" altLang="en-US" sz="8000" dirty="0">
              <a:solidFill>
                <a:schemeClr val="accent1">
                  <a:lumMod val="75000"/>
                </a:schemeClr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92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209550" y="1100138"/>
            <a:ext cx="11804229" cy="4764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b="1" dirty="0" smtClean="0">
                <a:latin typeface="HGPGothicE" charset="-128"/>
                <a:ea typeface="HGPGothicE" charset="-128"/>
                <a:cs typeface="HGPGothicE" charset="-128"/>
              </a:rPr>
              <a:t> </a:t>
            </a:r>
            <a:endParaRPr lang="en-US" altLang="ja-JP" sz="8000" b="1" dirty="0">
              <a:latin typeface="HGPGothicE" charset="-128"/>
              <a:ea typeface="HGPGothicE" charset="-128"/>
              <a:cs typeface="HGPGothicE" charset="-128"/>
            </a:endParaRPr>
          </a:p>
          <a:p>
            <a:pPr algn="ctr"/>
            <a:r>
              <a:rPr lang="en-US" altLang="ja-JP" sz="9600" b="1" dirty="0" smtClean="0">
                <a:latin typeface="HGPGothicE" charset="-128"/>
                <a:ea typeface="HGPGothicE" charset="-128"/>
                <a:cs typeface="HGPGothicE" charset="-128"/>
              </a:rPr>
              <a:t>Backup Technology</a:t>
            </a:r>
          </a:p>
          <a:p>
            <a:r>
              <a:rPr lang="en-US" altLang="ja-JP" sz="6600" b="1" dirty="0" smtClean="0">
                <a:latin typeface="HGPGothicE" charset="-128"/>
                <a:ea typeface="HGPGothicE" charset="-128"/>
                <a:cs typeface="HGPGothicE" charset="-128"/>
              </a:rPr>
              <a:t> </a:t>
            </a:r>
            <a:r>
              <a:rPr lang="en-US" altLang="ja-JP" b="1" dirty="0" smtClean="0">
                <a:latin typeface="HGPGothicE" charset="-128"/>
                <a:ea typeface="HGPGothicE" charset="-128"/>
                <a:cs typeface="HGPGothicE" charset="-128"/>
              </a:rPr>
              <a:t/>
            </a:r>
            <a:br>
              <a:rPr lang="en-US" altLang="ja-JP" b="1" dirty="0" smtClean="0">
                <a:latin typeface="HGPGothicE" charset="-128"/>
                <a:ea typeface="HGPGothicE" charset="-128"/>
                <a:cs typeface="HGPGothicE" charset="-128"/>
              </a:rPr>
            </a:br>
            <a:r>
              <a:rPr lang="en-US" altLang="ja-JP" sz="5400" b="1" dirty="0" smtClean="0">
                <a:latin typeface="HGPGothicE" charset="-128"/>
                <a:ea typeface="HGPGothicE" charset="-128"/>
                <a:cs typeface="HGPGothicE" charset="-128"/>
              </a:rPr>
              <a:t>using</a:t>
            </a:r>
            <a:endParaRPr lang="ja-JP" altLang="en-US" sz="5400" b="1" dirty="0"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1680634" y="4244790"/>
            <a:ext cx="10850033" cy="108630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9600" dirty="0">
                <a:solidFill>
                  <a:srgbClr val="0070C0"/>
                </a:solidFill>
              </a:rPr>
              <a:t> </a:t>
            </a:r>
            <a:r>
              <a:rPr lang="en-US" altLang="ja-JP" sz="96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6700" i="1" dirty="0" err="1" smtClean="0"/>
              <a:t>ecret</a:t>
            </a:r>
            <a:r>
              <a:rPr kumimoji="1" lang="en-US" altLang="ja-JP" i="1" dirty="0" smtClean="0"/>
              <a:t> </a:t>
            </a:r>
            <a:r>
              <a:rPr lang="en-US" altLang="ja-JP" sz="10700" i="1" dirty="0" smtClean="0">
                <a:solidFill>
                  <a:srgbClr val="0070C0"/>
                </a:solidFill>
              </a:rPr>
              <a:t>   </a:t>
            </a:r>
            <a:r>
              <a:rPr kumimoji="1" lang="en-US" altLang="ja-JP" sz="6700" i="1" dirty="0" smtClean="0"/>
              <a:t>haring</a:t>
            </a:r>
            <a:r>
              <a:rPr kumimoji="1" lang="en-US" altLang="ja-JP" i="1" dirty="0" smtClean="0"/>
              <a:t> </a:t>
            </a:r>
            <a:r>
              <a:rPr lang="en-US" altLang="ja-JP" sz="10700" i="1" dirty="0" smtClean="0">
                <a:solidFill>
                  <a:srgbClr val="0070C0"/>
                </a:solidFill>
              </a:rPr>
              <a:t> </a:t>
            </a:r>
            <a:r>
              <a:rPr lang="en-US" altLang="ja-JP" sz="10700" i="1" dirty="0">
                <a:solidFill>
                  <a:srgbClr val="0070C0"/>
                </a:solidFill>
              </a:rPr>
              <a:t> </a:t>
            </a:r>
            <a:r>
              <a:rPr lang="en-US" altLang="ja-JP" sz="10700" i="1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6700" i="1" dirty="0" err="1" smtClean="0"/>
              <a:t>chemes</a:t>
            </a:r>
            <a:endParaRPr kumimoji="1" lang="ja-JP" altLang="en-US" sz="6700" b="1" i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74494" y="4003111"/>
            <a:ext cx="872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600" b="1" dirty="0" smtClean="0">
                <a:solidFill>
                  <a:srgbClr val="0070C0"/>
                </a:solidFill>
                <a:latin typeface="HGPGothicE" charset="-128"/>
                <a:ea typeface="HGPGothicE" charset="-128"/>
                <a:cs typeface="HGPGothicE" charset="-128"/>
              </a:rPr>
              <a:t>S</a:t>
            </a:r>
            <a:endParaRPr kumimoji="1" lang="ja-JP" altLang="en-US" sz="9600" b="1" dirty="0">
              <a:solidFill>
                <a:srgbClr val="0070C0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26994" y="4003111"/>
            <a:ext cx="872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600" b="1" dirty="0">
                <a:solidFill>
                  <a:srgbClr val="0070C0"/>
                </a:solidFill>
                <a:latin typeface="HGPGothicE" charset="-128"/>
                <a:ea typeface="HGPGothicE" charset="-128"/>
                <a:cs typeface="HGPGothicE" charset="-128"/>
              </a:rPr>
              <a:t>S</a:t>
            </a:r>
            <a:endParaRPr kumimoji="1" lang="ja-JP" altLang="en-US" sz="9600" b="1" dirty="0">
              <a:solidFill>
                <a:srgbClr val="0070C0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84307" y="4003111"/>
            <a:ext cx="872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600" b="1" dirty="0" smtClean="0">
                <a:solidFill>
                  <a:srgbClr val="0070C0"/>
                </a:solidFill>
                <a:latin typeface="HGPGothicE" charset="-128"/>
                <a:ea typeface="HGPGothicE" charset="-128"/>
                <a:cs typeface="HGPGothicE" charset="-128"/>
              </a:rPr>
              <a:t>S</a:t>
            </a:r>
            <a:endParaRPr kumimoji="1" lang="ja-JP" altLang="en-US" sz="9600" b="1" dirty="0">
              <a:solidFill>
                <a:srgbClr val="0070C0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32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-0.29961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12774 -0.0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93" y="-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278 L 0.06862 -0.009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1" y="0"/>
            <a:ext cx="4724399" cy="692124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12414" y="1193672"/>
            <a:ext cx="58881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600" i="1" dirty="0" err="1" smtClean="0">
                <a:latin typeface="HGPGothicE" charset="-128"/>
                <a:ea typeface="HGPGothicE" charset="-128"/>
                <a:cs typeface="HGPGothicE" charset="-128"/>
              </a:rPr>
              <a:t>Adi</a:t>
            </a:r>
            <a:r>
              <a:rPr kumimoji="1" lang="en-US" altLang="ja-JP" sz="9600" i="1" dirty="0" smtClean="0">
                <a:latin typeface="HGPGothicE" charset="-128"/>
                <a:ea typeface="HGPGothicE" charset="-128"/>
                <a:cs typeface="HGPGothicE" charset="-128"/>
              </a:rPr>
              <a:t> </a:t>
            </a:r>
            <a:r>
              <a:rPr kumimoji="1" lang="en-US" altLang="ja-JP" sz="9600" i="1" dirty="0" err="1" smtClean="0">
                <a:latin typeface="HGPGothicE" charset="-128"/>
                <a:ea typeface="HGPGothicE" charset="-128"/>
                <a:cs typeface="HGPGothicE" charset="-128"/>
              </a:rPr>
              <a:t>shamir</a:t>
            </a:r>
            <a:endParaRPr kumimoji="1" lang="ja-JP" altLang="en-US" sz="9600" i="1" dirty="0"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90600" y="3943350"/>
            <a:ext cx="61686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00" dirty="0">
                <a:latin typeface="HGPGothicE" charset="-128"/>
                <a:ea typeface="HGPGothicE" charset="-128"/>
                <a:cs typeface="HGPGothicE" charset="-128"/>
              </a:rPr>
              <a:t>a</a:t>
            </a:r>
            <a:r>
              <a:rPr kumimoji="1" lang="en-US" altLang="ja-JP" sz="6000" dirty="0" smtClean="0">
                <a:latin typeface="HGPGothicE" charset="-128"/>
                <a:ea typeface="HGPGothicE" charset="-128"/>
                <a:cs typeface="HGPGothicE" charset="-128"/>
              </a:rPr>
              <a:t>n Israeli scientist</a:t>
            </a:r>
            <a:endParaRPr kumimoji="1" lang="ja-JP" altLang="en-US" sz="6000" dirty="0"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65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0" r="63697"/>
          <a:stretch/>
        </p:blipFill>
        <p:spPr>
          <a:xfrm>
            <a:off x="0" y="0"/>
            <a:ext cx="4114800" cy="587894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02277" y="2211793"/>
            <a:ext cx="9289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dirty="0" smtClean="0">
                <a:latin typeface="HGPGothicE" charset="-128"/>
                <a:ea typeface="HGPGothicE" charset="-128"/>
                <a:cs typeface="HGPGothicE" charset="-128"/>
              </a:rPr>
              <a:t>EHIME UNVERSITY</a:t>
            </a:r>
            <a:endParaRPr kumimoji="1" lang="ja-JP" altLang="en-US" sz="8800" dirty="0"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43700" y="4268269"/>
            <a:ext cx="48622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OSAKA UNIVERSITY</a:t>
            </a:r>
          </a:p>
          <a:p>
            <a:r>
              <a:rPr lang="en-US" altLang="ja-JP" sz="2800" dirty="0" smtClean="0"/>
              <a:t>KYOTO UNIVERSITY</a:t>
            </a:r>
          </a:p>
          <a:p>
            <a:r>
              <a:rPr kumimoji="1" lang="en-US" altLang="ja-JP" sz="2800" dirty="0" smtClean="0"/>
              <a:t>HYOGO College of Medicine</a:t>
            </a:r>
          </a:p>
          <a:p>
            <a:r>
              <a:rPr lang="en-US" altLang="ja-JP" sz="2800" dirty="0" smtClean="0"/>
              <a:t>HUKUI UNIVERSITY</a:t>
            </a:r>
          </a:p>
          <a:p>
            <a:r>
              <a:rPr kumimoji="1" lang="en-US" altLang="ja-JP" sz="2800" dirty="0" smtClean="0"/>
              <a:t>NRI Secure Technologies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24500" y="4268269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With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112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5000"/>
                <a:lumOff val="95000"/>
              </a:schemeClr>
            </a:gs>
            <a:gs pos="100000">
              <a:schemeClr val="accent3"/>
            </a:gs>
            <a:gs pos="0">
              <a:schemeClr val="accent3"/>
            </a:gs>
            <a:gs pos="96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5"/>
          <a:stretch/>
        </p:blipFill>
        <p:spPr>
          <a:xfrm>
            <a:off x="503452" y="1990140"/>
            <a:ext cx="4720532" cy="3460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63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5000"/>
                <a:lumOff val="95000"/>
              </a:schemeClr>
            </a:gs>
            <a:gs pos="100000">
              <a:schemeClr val="accent3"/>
            </a:gs>
            <a:gs pos="0">
              <a:schemeClr val="accent3"/>
            </a:gs>
            <a:gs pos="96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5"/>
          <a:stretch/>
        </p:blipFill>
        <p:spPr>
          <a:xfrm>
            <a:off x="503452" y="1990140"/>
            <a:ext cx="4720532" cy="3460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351" y="1147782"/>
            <a:ext cx="1684716" cy="16847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351" y="3060851"/>
            <a:ext cx="1684716" cy="168471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351" y="4873793"/>
            <a:ext cx="1684716" cy="1684716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7327944" y="32660"/>
            <a:ext cx="2817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i="1" dirty="0" smtClean="0">
                <a:latin typeface="HGPGothicE" charset="-128"/>
                <a:ea typeface="HGPGothicE" charset="-128"/>
                <a:cs typeface="HGPGothicE" charset="-128"/>
              </a:rPr>
              <a:t>Shares</a:t>
            </a:r>
            <a:endParaRPr kumimoji="1" lang="ja-JP" altLang="en-US" sz="6600" i="1" dirty="0"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26" name="ストライプ矢印 25"/>
          <p:cNvSpPr/>
          <p:nvPr/>
        </p:nvSpPr>
        <p:spPr>
          <a:xfrm>
            <a:off x="6083193" y="3329517"/>
            <a:ext cx="1244751" cy="84235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ストライプ矢印 26"/>
          <p:cNvSpPr/>
          <p:nvPr/>
        </p:nvSpPr>
        <p:spPr>
          <a:xfrm rot="20269539">
            <a:off x="6196126" y="1941906"/>
            <a:ext cx="1244751" cy="84235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トライプ矢印 27"/>
          <p:cNvSpPr/>
          <p:nvPr/>
        </p:nvSpPr>
        <p:spPr>
          <a:xfrm rot="1238249">
            <a:off x="6098137" y="4937899"/>
            <a:ext cx="1244751" cy="84235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19" y="1359515"/>
            <a:ext cx="1185318" cy="147298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678" y="3329517"/>
            <a:ext cx="1705091" cy="114738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88" y="5074046"/>
            <a:ext cx="1494771" cy="148446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4264553" y="104651"/>
            <a:ext cx="9010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 smtClean="0">
                <a:latin typeface="HGPGothicE" charset="-128"/>
                <a:ea typeface="HGPGothicE" charset="-128"/>
                <a:cs typeface="HGPGothicE" charset="-128"/>
              </a:rPr>
              <a:t>No meaningful information</a:t>
            </a:r>
            <a:endParaRPr kumimoji="1" lang="ja-JP" altLang="en-US" sz="5400" dirty="0"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71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5000"/>
                <a:lumOff val="95000"/>
              </a:schemeClr>
            </a:gs>
            <a:gs pos="100000">
              <a:schemeClr val="accent3"/>
            </a:gs>
            <a:gs pos="0">
              <a:schemeClr val="accent3"/>
            </a:gs>
            <a:gs pos="96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5"/>
          <a:stretch/>
        </p:blipFill>
        <p:spPr>
          <a:xfrm>
            <a:off x="7913147" y="2095139"/>
            <a:ext cx="4090389" cy="2998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7" y="1252629"/>
            <a:ext cx="767825" cy="95416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85" y="3225465"/>
            <a:ext cx="1088071" cy="73218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85" y="5093557"/>
            <a:ext cx="966903" cy="96023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29" y="662481"/>
            <a:ext cx="1684716" cy="16847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121" y="2681723"/>
            <a:ext cx="1684716" cy="168471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01" y="4668313"/>
            <a:ext cx="1684716" cy="1684716"/>
          </a:xfrm>
          <a:prstGeom prst="rect">
            <a:avLst/>
          </a:prstGeom>
        </p:spPr>
      </p:pic>
      <p:sp>
        <p:nvSpPr>
          <p:cNvPr id="23" name="ストライプ矢印 22"/>
          <p:cNvSpPr/>
          <p:nvPr/>
        </p:nvSpPr>
        <p:spPr>
          <a:xfrm rot="1730476">
            <a:off x="6312064" y="1591384"/>
            <a:ext cx="1244751" cy="84235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ストライプ矢印 24"/>
          <p:cNvSpPr/>
          <p:nvPr/>
        </p:nvSpPr>
        <p:spPr>
          <a:xfrm rot="20198335">
            <a:off x="6296510" y="4885795"/>
            <a:ext cx="1244751" cy="84235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3864" y="1018138"/>
            <a:ext cx="2600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smtClean="0">
                <a:latin typeface="HGPGothicE" charset="-128"/>
                <a:ea typeface="HGPGothicE" charset="-128"/>
                <a:cs typeface="HGPGothicE" charset="-128"/>
              </a:rPr>
              <a:t>TOKYO</a:t>
            </a:r>
            <a:endParaRPr kumimoji="1" lang="ja-JP" altLang="en-US" sz="6000" dirty="0"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616" y="2994284"/>
            <a:ext cx="26741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00" dirty="0" smtClean="0">
                <a:latin typeface="HGPGothicE" charset="-128"/>
                <a:ea typeface="HGPGothicE" charset="-128"/>
                <a:cs typeface="HGPGothicE" charset="-128"/>
              </a:rPr>
              <a:t>OSAKA</a:t>
            </a:r>
            <a:endParaRPr kumimoji="1" lang="ja-JP" altLang="en-US" sz="6000" dirty="0"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60930" y="4970430"/>
            <a:ext cx="3789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00" smtClean="0">
                <a:latin typeface="HGPGothicE" charset="-128"/>
                <a:ea typeface="HGPGothicE" charset="-128"/>
                <a:cs typeface="HGPGothicE" charset="-128"/>
              </a:rPr>
              <a:t>HOKKAIDO</a:t>
            </a:r>
            <a:endParaRPr kumimoji="1" lang="ja-JP" altLang="en-US" sz="6000" dirty="0"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3" name="禁止 2"/>
          <p:cNvSpPr/>
          <p:nvPr/>
        </p:nvSpPr>
        <p:spPr>
          <a:xfrm>
            <a:off x="3807394" y="2608439"/>
            <a:ext cx="1901506" cy="174496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5000"/>
                <a:lumOff val="95000"/>
              </a:schemeClr>
            </a:gs>
            <a:gs pos="100000">
              <a:schemeClr val="accent3"/>
            </a:gs>
            <a:gs pos="0">
              <a:schemeClr val="accent3"/>
            </a:gs>
            <a:gs pos="96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0"/>
          <a:stretch/>
        </p:blipFill>
        <p:spPr>
          <a:xfrm>
            <a:off x="0" y="0"/>
            <a:ext cx="12192000" cy="7156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正方形/長方形 1"/>
          <p:cNvSpPr/>
          <p:nvPr/>
        </p:nvSpPr>
        <p:spPr>
          <a:xfrm>
            <a:off x="0" y="6526768"/>
            <a:ext cx="8295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http://itpro.nikkeibp.co.jp/article/IDG/20130828/500622/13572055_s.jpg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759855" y="3153611"/>
            <a:ext cx="4843591" cy="337315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err="1" smtClean="0">
                <a:solidFill>
                  <a:schemeClr val="tx1"/>
                </a:solidFill>
              </a:rPr>
              <a:t>dslk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ファ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jfl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だ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jfjdslfj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か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jk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グェオ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h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ギアゴイア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sdj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っ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ksd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ん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f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だ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y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語彙にお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vj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茶木保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c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位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h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ッガ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h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；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vh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素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cj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；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hrsvhg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；お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rshvcs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後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hs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；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vrh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氏やお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c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絵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mgvfsdhbhscsv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惚れ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cs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路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hs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ヴォ；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hc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も；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r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日お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hr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ヴェイオウィ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rhr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せ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hjtrdjyt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ぅ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s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らげ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h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つ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ytr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ドァゲ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rt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リュ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lsf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れ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sh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レセアゲ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rh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キュク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y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ぅ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g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れ背げ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vd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さ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f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だげ</a:t>
            </a:r>
            <a:r>
              <a:rPr kumimoji="1" lang="en-US" altLang="ja-JP" sz="2400" b="1" dirty="0" smtClean="0">
                <a:solidFill>
                  <a:schemeClr val="tx1"/>
                </a:solidFill>
              </a:rPr>
              <a:t>f</a:t>
            </a:r>
            <a:r>
              <a:rPr kumimoji="1" lang="ja-JP" altLang="en-US" sz="2400" b="1" dirty="0" smtClean="0">
                <a:solidFill>
                  <a:schemeClr val="tx1"/>
                </a:solidFill>
              </a:rPr>
              <a:t>へ</a:t>
            </a:r>
            <a:r>
              <a:rPr kumimoji="1" lang="en-US" altLang="ja-JP" sz="2400" b="1" dirty="0" err="1" smtClean="0">
                <a:solidFill>
                  <a:schemeClr val="tx1"/>
                </a:solidFill>
              </a:rPr>
              <a:t>sr</a:t>
            </a:r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8550291" y="58406"/>
            <a:ext cx="3611291" cy="35199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0" r="14627"/>
          <a:stretch/>
        </p:blipFill>
        <p:spPr>
          <a:xfrm>
            <a:off x="10175994" y="624217"/>
            <a:ext cx="1480909" cy="223588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642" y="1472313"/>
            <a:ext cx="1106952" cy="137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>
          <a:xfrm>
            <a:off x="0" y="1"/>
            <a:ext cx="12192000" cy="6858000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3746500" y="5505450"/>
            <a:ext cx="469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GPGothicE" charset="-128"/>
                <a:ea typeface="HGPGothicE" charset="-128"/>
                <a:cs typeface="HGPGothicE" charset="-128"/>
              </a:rPr>
              <a:t>Responsibility</a:t>
            </a:r>
            <a:endParaRPr kumimoji="1" lang="ja-JP" altLang="en-US" sz="6000" dirty="0">
              <a:solidFill>
                <a:schemeClr val="accent6">
                  <a:lumMod val="60000"/>
                  <a:lumOff val="40000"/>
                </a:schemeClr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979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-1" b="27170"/>
          <a:stretch/>
        </p:blipFill>
        <p:spPr>
          <a:xfrm>
            <a:off x="-1" y="0"/>
            <a:ext cx="13102051" cy="6858000"/>
          </a:xfrm>
        </p:spPr>
      </p:pic>
      <p:sp>
        <p:nvSpPr>
          <p:cNvPr id="7" name="正方形/長方形 6"/>
          <p:cNvSpPr/>
          <p:nvPr/>
        </p:nvSpPr>
        <p:spPr>
          <a:xfrm>
            <a:off x="4185920" y="6488668"/>
            <a:ext cx="9139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mtClean="0"/>
              <a:t>http://art51.photozou.jp/pub/883/310883/photo/104972440_624.v1480194605.jpg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949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73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371600" y="6488668"/>
            <a:ext cx="10991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http://www.lifehacker.jp/assets_c/2014/12/141223mistakes_nagotiation-thumb-639x360-82763.jpg</a:t>
            </a:r>
          </a:p>
        </p:txBody>
      </p:sp>
    </p:spTree>
    <p:extLst>
      <p:ext uri="{BB962C8B-B14F-4D97-AF65-F5344CB8AC3E}">
        <p14:creationId xmlns:p14="http://schemas.microsoft.com/office/powerpoint/2010/main" val="16643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0" t="9885" r="2290" b="18949"/>
          <a:stretch/>
        </p:blipFill>
        <p:spPr>
          <a:xfrm>
            <a:off x="-285750" y="0"/>
            <a:ext cx="12477750" cy="6858000"/>
          </a:xfrm>
        </p:spPr>
      </p:pic>
      <p:sp>
        <p:nvSpPr>
          <p:cNvPr id="6" name="正方形/長方形 5"/>
          <p:cNvSpPr/>
          <p:nvPr/>
        </p:nvSpPr>
        <p:spPr>
          <a:xfrm>
            <a:off x="2400300" y="6488668"/>
            <a:ext cx="9925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http://i.huffpost.com/gadgets/slideshows/468980/slide_468980_6371654_compressed.jpg</a:t>
            </a:r>
          </a:p>
        </p:txBody>
      </p:sp>
    </p:spTree>
    <p:extLst>
      <p:ext uri="{BB962C8B-B14F-4D97-AF65-F5344CB8AC3E}">
        <p14:creationId xmlns:p14="http://schemas.microsoft.com/office/powerpoint/2010/main" val="198269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7" r="13188"/>
          <a:stretch/>
        </p:blipFill>
        <p:spPr>
          <a:xfrm>
            <a:off x="0" y="0"/>
            <a:ext cx="12192000" cy="6936072"/>
          </a:xfrm>
        </p:spPr>
      </p:pic>
      <p:sp>
        <p:nvSpPr>
          <p:cNvPr id="5" name="正方形/長方形 4"/>
          <p:cNvSpPr/>
          <p:nvPr/>
        </p:nvSpPr>
        <p:spPr>
          <a:xfrm>
            <a:off x="4286250" y="6566740"/>
            <a:ext cx="8115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http://i.huffpost.com/gen/3782570/images/n-HOSPITAL01-large570.jpg</a:t>
            </a:r>
          </a:p>
        </p:txBody>
      </p:sp>
      <p:grpSp>
        <p:nvGrpSpPr>
          <p:cNvPr id="6" name="グループ化 10"/>
          <p:cNvGrpSpPr/>
          <p:nvPr/>
        </p:nvGrpSpPr>
        <p:grpSpPr>
          <a:xfrm>
            <a:off x="16689" y="4992153"/>
            <a:ext cx="12175311" cy="1573822"/>
            <a:chOff x="-12553" y="2776009"/>
            <a:chExt cx="9156553" cy="1573822"/>
          </a:xfrm>
          <a:solidFill>
            <a:schemeClr val="bg1">
              <a:alpha val="25000"/>
            </a:schemeClr>
          </a:solidFill>
        </p:grpSpPr>
        <p:sp>
          <p:nvSpPr>
            <p:cNvPr id="7" name="正方形/長方形 6"/>
            <p:cNvSpPr/>
            <p:nvPr/>
          </p:nvSpPr>
          <p:spPr>
            <a:xfrm>
              <a:off x="0" y="3151031"/>
              <a:ext cx="9144000" cy="119880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ｺﾞｼｯｸM"/>
                <a:ea typeface="HGPｺﾞｼｯｸM"/>
                <a:cs typeface="+mn-cs"/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-12553" y="2776009"/>
              <a:ext cx="9144000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8800" noProof="0" dirty="0" err="1" smtClean="0">
                  <a:latin typeface="HGPGothicE" charset="-128"/>
                  <a:ea typeface="HGPGothicE" charset="-128"/>
                  <a:cs typeface="HGPGothicE" charset="-128"/>
                </a:rPr>
                <a:t>Minamisanriku</a:t>
              </a:r>
              <a:r>
                <a:rPr lang="en-US" altLang="ja-JP" sz="8800" noProof="0" dirty="0" smtClean="0">
                  <a:latin typeface="HGPGothicE" charset="-128"/>
                  <a:ea typeface="HGPGothicE" charset="-128"/>
                  <a:cs typeface="HGPGothicE" charset="-128"/>
                </a:rPr>
                <a:t> Hospital</a:t>
              </a:r>
              <a:r>
                <a:rPr kumimoji="1" lang="en-US" altLang="ja-JP" sz="88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GPGothicE" charset="-128"/>
                  <a:ea typeface="HGPGothicE" charset="-128"/>
                  <a:cs typeface="HGPGothicE" charset="-128"/>
                </a:rPr>
                <a:t> </a:t>
              </a:r>
              <a:endParaRPr kumimoji="1" lang="ja-JP" altLang="en-US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GPGothicE" charset="-128"/>
                <a:ea typeface="HGPGothicE" charset="-128"/>
                <a:cs typeface="HGPGothicE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1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3"/>
            </a:gs>
            <a:gs pos="97000">
              <a:schemeClr val="bg1"/>
            </a:gs>
            <a:gs pos="3000">
              <a:schemeClr val="bg1"/>
            </a:gs>
            <a:gs pos="82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図形グループ 23"/>
          <p:cNvGrpSpPr/>
          <p:nvPr/>
        </p:nvGrpSpPr>
        <p:grpSpPr>
          <a:xfrm>
            <a:off x="397533" y="2109523"/>
            <a:ext cx="11680050" cy="2845691"/>
            <a:chOff x="348713" y="1880923"/>
            <a:chExt cx="11680050" cy="2845691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13" y="2383464"/>
              <a:ext cx="4669650" cy="1840609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113" y="2383464"/>
              <a:ext cx="4669650" cy="1840609"/>
            </a:xfrm>
            <a:prstGeom prst="rect">
              <a:avLst/>
            </a:prstGeom>
          </p:spPr>
        </p:pic>
        <p:sp>
          <p:nvSpPr>
            <p:cNvPr id="21" name="円弧 20"/>
            <p:cNvSpPr/>
            <p:nvPr/>
          </p:nvSpPr>
          <p:spPr>
            <a:xfrm>
              <a:off x="2680576" y="1880923"/>
              <a:ext cx="7010400" cy="2343150"/>
            </a:xfrm>
            <a:prstGeom prst="arc">
              <a:avLst>
                <a:gd name="adj1" fmla="val 11454939"/>
                <a:gd name="adj2" fmla="val 21071972"/>
              </a:avLst>
            </a:prstGeom>
            <a:noFill/>
            <a:ln w="889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弧 21"/>
            <p:cNvSpPr/>
            <p:nvPr/>
          </p:nvSpPr>
          <p:spPr>
            <a:xfrm rot="10800000">
              <a:off x="2909176" y="2383464"/>
              <a:ext cx="7010400" cy="2343150"/>
            </a:xfrm>
            <a:prstGeom prst="arc">
              <a:avLst>
                <a:gd name="adj1" fmla="val 11579788"/>
                <a:gd name="adj2" fmla="val 21158248"/>
              </a:avLst>
            </a:prstGeom>
            <a:ln w="889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397533" y="5393636"/>
            <a:ext cx="115355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00" dirty="0" smtClean="0">
                <a:solidFill>
                  <a:schemeClr val="tx2">
                    <a:lumMod val="75000"/>
                  </a:schemeClr>
                </a:solidFill>
              </a:rPr>
              <a:t>Remote Backup &amp; High Security</a:t>
            </a:r>
            <a:endParaRPr kumimoji="1" lang="ja-JP" altLang="en-US"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464734" y="346435"/>
            <a:ext cx="9262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0" dirty="0" smtClean="0">
                <a:solidFill>
                  <a:schemeClr val="accent1">
                    <a:lumMod val="75000"/>
                  </a:schemeClr>
                </a:solidFill>
                <a:latin typeface="HGPGothicE" charset="-128"/>
                <a:ea typeface="HGPGothicE" charset="-128"/>
                <a:cs typeface="HGPGothicE" charset="-128"/>
              </a:rPr>
              <a:t>Mutual Benefit Model</a:t>
            </a:r>
            <a:endParaRPr kumimoji="1" lang="ja-JP" altLang="en-US" sz="8000" dirty="0">
              <a:solidFill>
                <a:schemeClr val="accent1">
                  <a:lumMod val="75000"/>
                </a:schemeClr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5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-1" y="0"/>
            <a:ext cx="12105531" cy="6858000"/>
          </a:xfrm>
        </p:spPr>
      </p:pic>
      <p:sp>
        <p:nvSpPr>
          <p:cNvPr id="5" name="正方形/長方形 4"/>
          <p:cNvSpPr/>
          <p:nvPr/>
        </p:nvSpPr>
        <p:spPr>
          <a:xfrm>
            <a:off x="1066800" y="6488668"/>
            <a:ext cx="11791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http://www.saga-s.co.jp/images/article/2016/03/06/SAG2016030699000025_id1_20160306101028.jpg</a:t>
            </a:r>
          </a:p>
        </p:txBody>
      </p:sp>
    </p:spTree>
    <p:extLst>
      <p:ext uri="{BB962C8B-B14F-4D97-AF65-F5344CB8AC3E}">
        <p14:creationId xmlns:p14="http://schemas.microsoft.com/office/powerpoint/2010/main" val="1115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39">
              <a:srgbClr val="FAFCFE"/>
            </a:gs>
            <a:gs pos="5000">
              <a:schemeClr val="accent1">
                <a:lumMod val="5000"/>
                <a:lumOff val="95000"/>
              </a:schemeClr>
            </a:gs>
            <a:gs pos="100000">
              <a:schemeClr val="accent3"/>
            </a:gs>
            <a:gs pos="0">
              <a:schemeClr val="accent3"/>
            </a:gs>
            <a:gs pos="96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78099"/>
            <a:ext cx="6019800" cy="4013201"/>
          </a:xfr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3" b="6653"/>
          <a:stretch/>
        </p:blipFill>
        <p:spPr>
          <a:xfrm>
            <a:off x="0" y="381000"/>
            <a:ext cx="6172200" cy="40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2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0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正方形/長方形 4"/>
          <p:cNvSpPr/>
          <p:nvPr/>
        </p:nvSpPr>
        <p:spPr>
          <a:xfrm>
            <a:off x="4476750" y="6488668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http://www.asahicom.jp/special/10005/images/TKY201106010376.jpg</a:t>
            </a:r>
          </a:p>
        </p:txBody>
      </p:sp>
    </p:spTree>
    <p:extLst>
      <p:ext uri="{BB962C8B-B14F-4D97-AF65-F5344CB8AC3E}">
        <p14:creationId xmlns:p14="http://schemas.microsoft.com/office/powerpoint/2010/main" val="7221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3" r="6051"/>
          <a:stretch/>
        </p:blipFill>
        <p:spPr>
          <a:xfrm>
            <a:off x="0" y="0"/>
            <a:ext cx="12192000" cy="6991350"/>
          </a:xfrm>
        </p:spPr>
      </p:pic>
      <p:sp>
        <p:nvSpPr>
          <p:cNvPr id="7" name="雲 6"/>
          <p:cNvSpPr/>
          <p:nvPr/>
        </p:nvSpPr>
        <p:spPr>
          <a:xfrm>
            <a:off x="133350" y="876300"/>
            <a:ext cx="5295900" cy="434340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9600" dirty="0" smtClean="0"/>
              <a:t>COST</a:t>
            </a:r>
            <a:endParaRPr kumimoji="1" lang="ja-JP" altLang="en-US" sz="9600" dirty="0"/>
          </a:p>
        </p:txBody>
      </p:sp>
      <p:sp>
        <p:nvSpPr>
          <p:cNvPr id="8" name="雲 7"/>
          <p:cNvSpPr/>
          <p:nvPr/>
        </p:nvSpPr>
        <p:spPr>
          <a:xfrm>
            <a:off x="5562600" y="723900"/>
            <a:ext cx="666750" cy="49530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雲 8"/>
          <p:cNvSpPr/>
          <p:nvPr/>
        </p:nvSpPr>
        <p:spPr>
          <a:xfrm>
            <a:off x="6496050" y="914400"/>
            <a:ext cx="476250" cy="34290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841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324100" y="6488668"/>
            <a:ext cx="10001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http://i.huffpost.com/gadgets/slideshows/468980/slide_468980_6371626_compressed.jpg</a:t>
            </a:r>
          </a:p>
        </p:txBody>
      </p:sp>
    </p:spTree>
    <p:extLst>
      <p:ext uri="{BB962C8B-B14F-4D97-AF65-F5344CB8AC3E}">
        <p14:creationId xmlns:p14="http://schemas.microsoft.com/office/powerpoint/2010/main" val="30751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正方形/長方形 4"/>
          <p:cNvSpPr/>
          <p:nvPr/>
        </p:nvSpPr>
        <p:spPr>
          <a:xfrm>
            <a:off x="2952750" y="6488668"/>
            <a:ext cx="9391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http://www.wakayama</a:t>
            </a:r>
            <a:r>
              <a:rPr lang="en-US" altLang="ja-JP" dirty="0" smtClean="0"/>
              <a:t>-</a:t>
            </a:r>
            <a:r>
              <a:rPr lang="ja-JP" altLang="en-US" dirty="0" smtClean="0"/>
              <a:t>med.ac.jp/med/eccm/report/saigaishien/images/photo01.jpg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929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03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正方形/長方形 5"/>
          <p:cNvSpPr/>
          <p:nvPr/>
        </p:nvSpPr>
        <p:spPr>
          <a:xfrm>
            <a:off x="2458720" y="6488668"/>
            <a:ext cx="9916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mtClean="0"/>
              <a:t>http://i.huffpost.com/gadgets/slideshows/468980/slide_468980_6371650_compressed.jpg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7079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0" b="23903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正方形/長方形 5"/>
          <p:cNvSpPr/>
          <p:nvPr/>
        </p:nvSpPr>
        <p:spPr>
          <a:xfrm>
            <a:off x="3771900" y="6488668"/>
            <a:ext cx="880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http://cdn.mainichi.jp/vol1/2016/04/15/20160415med00m010012000p/8.jpg?1</a:t>
            </a:r>
          </a:p>
        </p:txBody>
      </p:sp>
    </p:spTree>
    <p:extLst>
      <p:ext uri="{BB962C8B-B14F-4D97-AF65-F5344CB8AC3E}">
        <p14:creationId xmlns:p14="http://schemas.microsoft.com/office/powerpoint/2010/main" val="4255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845050" y="1182231"/>
            <a:ext cx="6959600" cy="5509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en-US" altLang="ja-JP" sz="4000" dirty="0" smtClean="0"/>
          </a:p>
          <a:p>
            <a:endParaRPr lang="en-US" altLang="ja-JP" sz="4000" dirty="0"/>
          </a:p>
          <a:p>
            <a:endParaRPr kumimoji="1" lang="en-US" altLang="ja-JP" sz="4000" dirty="0" smtClean="0"/>
          </a:p>
          <a:p>
            <a:r>
              <a:rPr kumimoji="1" lang="en-US" altLang="ja-JP" sz="4000" dirty="0" smtClean="0"/>
              <a:t>Disaster </a:t>
            </a:r>
            <a:r>
              <a:rPr lang="en-US" altLang="ja-JP" sz="4000" dirty="0"/>
              <a:t>M</a:t>
            </a:r>
            <a:r>
              <a:rPr kumimoji="1" lang="en-US" altLang="ja-JP" sz="4000" dirty="0" smtClean="0"/>
              <a:t>edical </a:t>
            </a:r>
            <a:r>
              <a:rPr lang="en-US" altLang="ja-JP" sz="4000" dirty="0" smtClean="0"/>
              <a:t>I</a:t>
            </a:r>
            <a:r>
              <a:rPr kumimoji="1" lang="en-US" altLang="ja-JP" sz="4000" dirty="0" smtClean="0"/>
              <a:t>nstitutions </a:t>
            </a:r>
          </a:p>
          <a:p>
            <a:endParaRPr lang="en-US" altLang="ja-JP" sz="4000" dirty="0" smtClean="0"/>
          </a:p>
          <a:p>
            <a:r>
              <a:rPr lang="en-US" altLang="ja-JP" sz="4000" dirty="0" smtClean="0"/>
              <a:t>in Iwate, Miyagi, Fukushima</a:t>
            </a:r>
          </a:p>
          <a:p>
            <a:endParaRPr lang="en-US" altLang="ja-JP" sz="4000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6713734" y="6341120"/>
            <a:ext cx="5478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252525"/>
                </a:solidFill>
                <a:latin typeface="Helvetica" charset="0"/>
              </a:rPr>
              <a:t>From International </a:t>
            </a:r>
            <a:r>
              <a:rPr lang="en-US" altLang="ja-JP" dirty="0">
                <a:solidFill>
                  <a:srgbClr val="252525"/>
                </a:solidFill>
                <a:latin typeface="Helvetica" charset="0"/>
              </a:rPr>
              <a:t>University of Health and Welfare</a:t>
            </a:r>
            <a:endParaRPr lang="en-US" altLang="ja-JP" dirty="0">
              <a:solidFill>
                <a:srgbClr val="252525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86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5000"/>
                <a:lumOff val="95000"/>
              </a:schemeClr>
            </a:gs>
            <a:gs pos="100000">
              <a:schemeClr val="accent3"/>
            </a:gs>
            <a:gs pos="0">
              <a:schemeClr val="accent3"/>
            </a:gs>
            <a:gs pos="96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コンテンツ プレースホルダー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71789"/>
              </p:ext>
            </p:extLst>
          </p:nvPr>
        </p:nvGraphicFramePr>
        <p:xfrm>
          <a:off x="234880" y="0"/>
          <a:ext cx="11957119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正方形/長方形 8"/>
          <p:cNvSpPr/>
          <p:nvPr/>
        </p:nvSpPr>
        <p:spPr>
          <a:xfrm>
            <a:off x="940201" y="190500"/>
            <a:ext cx="112517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 smtClean="0">
                <a:latin typeface="HGPGothicE" charset="-128"/>
                <a:ea typeface="HGPGothicE" charset="-128"/>
                <a:cs typeface="HGPGothicE" charset="-128"/>
              </a:rPr>
              <a:t>The</a:t>
            </a:r>
            <a:r>
              <a:rPr lang="en-US" altLang="ja-JP" sz="4000" dirty="0">
                <a:latin typeface="HGPGothicE" charset="-128"/>
                <a:ea typeface="HGPGothicE" charset="-128"/>
                <a:cs typeface="HGPGothicE" charset="-128"/>
              </a:rPr>
              <a:t> ratio of  a population aged 65 years and older</a:t>
            </a:r>
            <a:endParaRPr lang="ja-JP" altLang="en-US" sz="4000" dirty="0"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771650" y="6438840"/>
            <a:ext cx="1243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From </a:t>
            </a:r>
            <a:r>
              <a:rPr lang="en-US" altLang="ja-JP" sz="2000" dirty="0" smtClean="0"/>
              <a:t>“National Census in 2007, 2010” Ministry </a:t>
            </a:r>
            <a:r>
              <a:rPr kumimoji="1" lang="en-US" altLang="ja-JP" sz="2000" dirty="0" smtClean="0"/>
              <a:t>of Internal Affairs and Communications</a:t>
            </a:r>
            <a:endParaRPr kumimoji="1" lang="ja-JP" altLang="en-US" sz="20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77730" y="247650"/>
            <a:ext cx="705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2"/>
                </a:solidFill>
                <a:latin typeface="HGPGothicE" charset="-128"/>
                <a:ea typeface="HGPGothicE" charset="-128"/>
                <a:cs typeface="HGPGothicE" charset="-128"/>
              </a:rPr>
              <a:t>％</a:t>
            </a:r>
            <a:endParaRPr kumimoji="1" lang="ja-JP" altLang="en-US" sz="2800" dirty="0">
              <a:solidFill>
                <a:schemeClr val="tx2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886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6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正方形/長方形 4"/>
          <p:cNvSpPr/>
          <p:nvPr/>
        </p:nvSpPr>
        <p:spPr>
          <a:xfrm>
            <a:off x="1924050" y="6488668"/>
            <a:ext cx="1057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http://cdn-ak.f.st-hatena.com/images/fotolife/m/moguhausu2/20150611/20150611205353.jpg</a:t>
            </a:r>
          </a:p>
        </p:txBody>
      </p:sp>
      <p:grpSp>
        <p:nvGrpSpPr>
          <p:cNvPr id="13" name="グループ化 10"/>
          <p:cNvGrpSpPr/>
          <p:nvPr/>
        </p:nvGrpSpPr>
        <p:grpSpPr>
          <a:xfrm>
            <a:off x="-119019" y="2890878"/>
            <a:ext cx="12311019" cy="1452522"/>
            <a:chOff x="-114614" y="3151031"/>
            <a:chExt cx="9258614" cy="1198800"/>
          </a:xfrm>
        </p:grpSpPr>
        <p:sp>
          <p:nvSpPr>
            <p:cNvPr id="14" name="正方形/長方形 13"/>
            <p:cNvSpPr/>
            <p:nvPr/>
          </p:nvSpPr>
          <p:spPr>
            <a:xfrm>
              <a:off x="0" y="3151031"/>
              <a:ext cx="9144000" cy="1198800"/>
            </a:xfrm>
            <a:prstGeom prst="rect">
              <a:avLst/>
            </a:prstGeom>
            <a:solidFill>
              <a:sysClr val="windowText" lastClr="000000">
                <a:alpha val="4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ｺﾞｼｯｸM"/>
                <a:ea typeface="HGPｺﾞｼｯｸM"/>
                <a:cs typeface="+mn-cs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-114614" y="3325111"/>
              <a:ext cx="914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6000" noProof="0" dirty="0" smtClean="0">
                  <a:solidFill>
                    <a:prstClr val="white"/>
                  </a:solidFill>
                  <a:latin typeface="HGPGothicE" charset="-128"/>
                  <a:ea typeface="HGPGothicE" charset="-128"/>
                  <a:cs typeface="HGPGothicE" charset="-128"/>
                </a:rPr>
                <a:t>Unbroken Medical and Nursing care</a:t>
              </a:r>
              <a:r>
                <a:rPr kumimoji="1" lang="en-US" altLang="ja-JP" sz="6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GPGothicE" charset="-128"/>
                  <a:ea typeface="HGPGothicE" charset="-128"/>
                  <a:cs typeface="HGPGothicE" charset="-128"/>
                </a:rPr>
                <a:t> </a:t>
              </a:r>
              <a:endParaRPr kumimoji="1" lang="ja-JP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GothicE" charset="-128"/>
                <a:ea typeface="HGPGothicE" charset="-128"/>
                <a:cs typeface="HGPGothicE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 b="9375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33381" y="2902564"/>
            <a:ext cx="12158619" cy="1569660"/>
          </a:xfrm>
          <a:prstGeom prst="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600" noProof="0" dirty="0" smtClean="0">
                <a:solidFill>
                  <a:prstClr val="white"/>
                </a:solidFill>
                <a:latin typeface="맑은 고딕"/>
                <a:ea typeface="ＭＳ Ｐゴシック" panose="020B0600070205080204" pitchFamily="50" charset="-128"/>
              </a:rPr>
              <a:t>DMAT</a:t>
            </a:r>
            <a:r>
              <a:rPr kumimoji="1" lang="en-US" altLang="ja-JP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ＭＳ Ｐゴシック" panose="020B0600070205080204" pitchFamily="50" charset="-128"/>
                <a:cs typeface="+mn-cs"/>
              </a:rPr>
              <a:t> </a:t>
            </a:r>
            <a:endParaRPr kumimoji="1" lang="ja-JP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12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5000"/>
                <a:lumOff val="95000"/>
              </a:schemeClr>
            </a:gs>
            <a:gs pos="100000">
              <a:schemeClr val="accent3"/>
            </a:gs>
            <a:gs pos="0">
              <a:schemeClr val="accent3"/>
            </a:gs>
            <a:gs pos="96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図形グループ 9"/>
          <p:cNvGrpSpPr/>
          <p:nvPr/>
        </p:nvGrpSpPr>
        <p:grpSpPr>
          <a:xfrm>
            <a:off x="7162800" y="1528878"/>
            <a:ext cx="5029200" cy="3995325"/>
            <a:chOff x="6680200" y="1528883"/>
            <a:chExt cx="5029200" cy="3995325"/>
          </a:xfrm>
        </p:grpSpPr>
        <p:sp>
          <p:nvSpPr>
            <p:cNvPr id="9" name="正方形/長方形 8"/>
            <p:cNvSpPr/>
            <p:nvPr/>
          </p:nvSpPr>
          <p:spPr>
            <a:xfrm>
              <a:off x="6680200" y="1528883"/>
              <a:ext cx="5029200" cy="3995325"/>
            </a:xfrm>
            <a:prstGeom prst="rect">
              <a:avLst/>
            </a:prstGeom>
            <a:noFill/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497" y="1705242"/>
              <a:ext cx="3642605" cy="3642605"/>
            </a:xfrm>
            <a:prstGeom prst="rect">
              <a:avLst/>
            </a:prstGeom>
          </p:spPr>
        </p:pic>
      </p:grpSp>
      <p:sp>
        <p:nvSpPr>
          <p:cNvPr id="6" name="正方形/長方形 5"/>
          <p:cNvSpPr/>
          <p:nvPr/>
        </p:nvSpPr>
        <p:spPr>
          <a:xfrm>
            <a:off x="5467350" y="6488668"/>
            <a:ext cx="7048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mtClean="0"/>
              <a:t>http://shop.tsukumo.co.jp/image/item/4549032005851_1.jpg</a:t>
            </a:r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 r="16212" b="1840"/>
          <a:stretch/>
        </p:blipFill>
        <p:spPr>
          <a:xfrm>
            <a:off x="0" y="1528878"/>
            <a:ext cx="5029200" cy="3995325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 rot="2858231">
            <a:off x="5627803" y="783181"/>
            <a:ext cx="8416519" cy="707886"/>
          </a:xfrm>
          <a:prstGeom prst="rect">
            <a:avLst/>
          </a:prstGeom>
          <a:solidFill>
            <a:srgbClr val="FFC000"/>
          </a:solidFill>
          <a:ln w="107950"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ysClr val="windowText" lastClr="000000"/>
                </a:solidFill>
              </a:rPr>
              <a:t>KEEP OUT          KEEP </a:t>
            </a:r>
            <a:r>
              <a:rPr kumimoji="1" lang="en-US" altLang="ja-JP" sz="4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ysClr val="windowText" lastClr="000000"/>
                </a:solidFill>
              </a:rPr>
              <a:t>OUT          </a:t>
            </a:r>
            <a:endParaRPr kumimoji="1" lang="ja-JP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 rot="1827089">
            <a:off x="-2499479" y="4991810"/>
            <a:ext cx="9357775" cy="707886"/>
          </a:xfrm>
          <a:prstGeom prst="rect">
            <a:avLst/>
          </a:prstGeom>
          <a:solidFill>
            <a:srgbClr val="FFC000"/>
          </a:solidFill>
          <a:ln w="107950"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4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ysClr val="windowText" lastClr="000000"/>
                </a:solidFill>
              </a:rPr>
              <a:t>          </a:t>
            </a:r>
            <a:r>
              <a:rPr kumimoji="1" lang="en-US" altLang="ja-JP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ysClr val="windowText" lastClr="000000"/>
                </a:solidFill>
              </a:rPr>
              <a:t>KEEP OUT           KEEP OUT</a:t>
            </a:r>
            <a:endParaRPr kumimoji="1" lang="ja-JP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 rot="297655">
            <a:off x="-2466413" y="5232724"/>
            <a:ext cx="15237189" cy="707886"/>
          </a:xfrm>
          <a:prstGeom prst="rect">
            <a:avLst/>
          </a:prstGeom>
          <a:solidFill>
            <a:srgbClr val="FFC000"/>
          </a:solidFill>
          <a:ln w="107950"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ysClr val="windowText" lastClr="000000"/>
                </a:solidFill>
              </a:rPr>
              <a:t>KEEP OUT          KEEP OUT          KEEP OUT           KEEP OUT</a:t>
            </a:r>
            <a:endParaRPr kumimoji="1" lang="ja-JP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 rot="21148146">
            <a:off x="-2873460" y="966001"/>
            <a:ext cx="15237189" cy="707886"/>
          </a:xfrm>
          <a:prstGeom prst="rect">
            <a:avLst/>
          </a:prstGeom>
          <a:solidFill>
            <a:srgbClr val="FFC000"/>
          </a:solidFill>
          <a:ln w="107950"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ysClr val="windowText" lastClr="000000"/>
                </a:solidFill>
              </a:rPr>
              <a:t>KEEP OUT          KEEP OUT          KEEP OUT           KEEP OUT</a:t>
            </a:r>
            <a:endParaRPr kumimoji="1" lang="ja-JP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 rot="18575878">
            <a:off x="-2885525" y="2021532"/>
            <a:ext cx="8829881" cy="707886"/>
          </a:xfrm>
          <a:prstGeom prst="rect">
            <a:avLst/>
          </a:prstGeom>
          <a:solidFill>
            <a:srgbClr val="FFC000"/>
          </a:solidFill>
          <a:ln w="107950"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ysClr val="windowText" lastClr="000000"/>
                </a:solidFill>
              </a:rPr>
              <a:t>KEEP OUT          KEEP </a:t>
            </a:r>
            <a:r>
              <a:rPr kumimoji="1" lang="en-US" altLang="ja-JP" sz="4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ysClr val="windowText" lastClr="000000"/>
                </a:solidFill>
              </a:rPr>
              <a:t>OUT          </a:t>
            </a:r>
            <a:endParaRPr kumimoji="1" lang="ja-JP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 rot="19317630">
            <a:off x="4823738" y="5183446"/>
            <a:ext cx="9357775" cy="707886"/>
          </a:xfrm>
          <a:prstGeom prst="rect">
            <a:avLst/>
          </a:prstGeom>
          <a:solidFill>
            <a:srgbClr val="FFC000"/>
          </a:solidFill>
          <a:ln w="107950"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4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ysClr val="windowText" lastClr="000000"/>
                </a:solidFill>
              </a:rPr>
              <a:t>          </a:t>
            </a:r>
            <a:r>
              <a:rPr kumimoji="1" lang="en-US" altLang="ja-JP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ysClr val="windowText" lastClr="000000"/>
                </a:solidFill>
              </a:rPr>
              <a:t>KEEP OUT           KEEP OUT</a:t>
            </a:r>
            <a:endParaRPr kumimoji="1" lang="ja-JP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7 L -0.08437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0.08438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12" grpId="0" animBg="1"/>
      <p:bldP spid="13" grpId="0" animBg="1"/>
      <p:bldP spid="14" grpId="0" animBg="1"/>
      <p:bldP spid="20" grpId="0" animBg="1"/>
    </p:bld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4820</TotalTime>
  <Words>585</Words>
  <Application>Microsoft Macintosh PowerPoint</Application>
  <PresentationFormat>ワイド画面</PresentationFormat>
  <Paragraphs>70</Paragraphs>
  <Slides>29</Slides>
  <Notes>0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8" baseType="lpstr">
      <vt:lpstr>Helvetica</vt:lpstr>
      <vt:lpstr>HGPGothicE</vt:lpstr>
      <vt:lpstr>HGPｺﾞｼｯｸM</vt:lpstr>
      <vt:lpstr>ＭＳ Ｐゴシック</vt:lpstr>
      <vt:lpstr>Yu Gothic</vt:lpstr>
      <vt:lpstr>Yu Gothic Light</vt:lpstr>
      <vt:lpstr>맑은 고딕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  ecret    haring    chemes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Kenta Kusuda</dc:creator>
  <cp:lastModifiedBy>Kenta Kusuda</cp:lastModifiedBy>
  <cp:revision>90</cp:revision>
  <dcterms:created xsi:type="dcterms:W3CDTF">2016-11-29T08:38:13Z</dcterms:created>
  <dcterms:modified xsi:type="dcterms:W3CDTF">2019-05-08T12:51:49Z</dcterms:modified>
</cp:coreProperties>
</file>